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48.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0.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56.xml" ContentType="application/vnd.openxmlformats-officedocument.presentationml.slide+xml"/>
  <Override PartName="/ppt/slides/slide45.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29.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4.xml" ContentType="application/vnd.openxmlformats-officedocument.presentationml.notesSlide+xml"/>
  <Override PartName="/ppt/notesSlides/notesSlide24.xml" ContentType="application/vnd.openxmlformats-officedocument.presentationml.notesSlide+xml"/>
  <Override PartName="/ppt/notesSlides/notesSlide36.xml" ContentType="application/vnd.openxmlformats-officedocument.presentationml.notesSlide+xml"/>
  <Override PartName="/ppt/notesSlides/notesSlide48.xml" ContentType="application/vnd.openxmlformats-officedocument.presentationml.notesSlide+xml"/>
  <Override PartName="/ppt/notesSlides/notesSlide35.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2.xml" ContentType="application/vnd.openxmlformats-officedocument.presentationml.notesSlide+xml"/>
  <Override PartName="/ppt/notesSlides/notesSlide47.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Lst>
  <p:notesMasterIdLst>
    <p:notesMasterId r:id="rId59"/>
  </p:notesMasterIdLst>
  <p:sldIdLst>
    <p:sldId id="585" r:id="rId3"/>
    <p:sldId id="608" r:id="rId4"/>
    <p:sldId id="609" r:id="rId5"/>
    <p:sldId id="588" r:id="rId6"/>
    <p:sldId id="589" r:id="rId7"/>
    <p:sldId id="590" r:id="rId8"/>
    <p:sldId id="591" r:id="rId9"/>
    <p:sldId id="592" r:id="rId10"/>
    <p:sldId id="593" r:id="rId11"/>
    <p:sldId id="594" r:id="rId12"/>
    <p:sldId id="610" r:id="rId13"/>
    <p:sldId id="601" r:id="rId14"/>
    <p:sldId id="603" r:id="rId15"/>
    <p:sldId id="602" r:id="rId16"/>
    <p:sldId id="641" r:id="rId17"/>
    <p:sldId id="597" r:id="rId18"/>
    <p:sldId id="611" r:id="rId19"/>
    <p:sldId id="627" r:id="rId20"/>
    <p:sldId id="613" r:id="rId21"/>
    <p:sldId id="614" r:id="rId22"/>
    <p:sldId id="615" r:id="rId23"/>
    <p:sldId id="638" r:id="rId24"/>
    <p:sldId id="628" r:id="rId25"/>
    <p:sldId id="598" r:id="rId26"/>
    <p:sldId id="653" r:id="rId27"/>
    <p:sldId id="612" r:id="rId28"/>
    <p:sldId id="618" r:id="rId29"/>
    <p:sldId id="616" r:id="rId30"/>
    <p:sldId id="617" r:id="rId31"/>
    <p:sldId id="619" r:id="rId32"/>
    <p:sldId id="622" r:id="rId33"/>
    <p:sldId id="623" r:id="rId34"/>
    <p:sldId id="620" r:id="rId35"/>
    <p:sldId id="621" r:id="rId36"/>
    <p:sldId id="643" r:id="rId37"/>
    <p:sldId id="634" r:id="rId38"/>
    <p:sldId id="642" r:id="rId39"/>
    <p:sldId id="635" r:id="rId40"/>
    <p:sldId id="626" r:id="rId41"/>
    <p:sldId id="625" r:id="rId42"/>
    <p:sldId id="644" r:id="rId43"/>
    <p:sldId id="652" r:id="rId44"/>
    <p:sldId id="639" r:id="rId45"/>
    <p:sldId id="636" r:id="rId46"/>
    <p:sldId id="631" r:id="rId47"/>
    <p:sldId id="629" r:id="rId48"/>
    <p:sldId id="651" r:id="rId49"/>
    <p:sldId id="648" r:id="rId50"/>
    <p:sldId id="649" r:id="rId51"/>
    <p:sldId id="650" r:id="rId52"/>
    <p:sldId id="645" r:id="rId53"/>
    <p:sldId id="647" r:id="rId54"/>
    <p:sldId id="646" r:id="rId55"/>
    <p:sldId id="655" r:id="rId56"/>
    <p:sldId id="656" r:id="rId57"/>
    <p:sldId id="657" r:id="rId58"/>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02"/>
            <p14:sldId id="641"/>
            <p14:sldId id="597"/>
            <p14:sldId id="611"/>
            <p14:sldId id="627"/>
            <p14:sldId id="613"/>
            <p14:sldId id="614"/>
            <p14:sldId id="615"/>
            <p14:sldId id="638"/>
            <p14:sldId id="628"/>
            <p14:sldId id="598"/>
            <p14:sldId id="653"/>
            <p14:sldId id="612"/>
            <p14:sldId id="618"/>
            <p14:sldId id="616"/>
            <p14:sldId id="617"/>
            <p14:sldId id="619"/>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860" autoAdjust="0"/>
  </p:normalViewPr>
  <p:slideViewPr>
    <p:cSldViewPr snapToGrid="0" snapToObjects="1">
      <p:cViewPr varScale="1">
        <p:scale>
          <a:sx n="94" d="100"/>
          <a:sy n="94" d="100"/>
        </p:scale>
        <p:origin x="238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1/30/2020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Supposed to start pilot –</a:t>
            </a:r>
            <a:r>
              <a:rPr lang="en-GB" baseline="0" dirty="0" smtClean="0"/>
              <a:t> 1 Dec 2020</a:t>
            </a:r>
            <a:endParaRPr lang="en-GB" dirty="0" smtClean="0"/>
          </a:p>
          <a:p>
            <a:r>
              <a:rPr lang="en-GB" dirty="0" smtClean="0"/>
              <a:t>Pilot study – 1 June 2020</a:t>
            </a:r>
          </a:p>
          <a:p>
            <a:r>
              <a:rPr lang="en-GB" dirty="0" smtClean="0"/>
              <a:t>Recruitment</a:t>
            </a:r>
            <a:r>
              <a:rPr lang="en-GB" baseline="0" dirty="0" smtClean="0"/>
              <a:t> ends – 1 Dec 2022</a:t>
            </a:r>
          </a:p>
          <a:p>
            <a:r>
              <a:rPr lang="en-GB" baseline="0" dirty="0" smtClean="0"/>
              <a:t>Follow up ends – 1 June 2023</a:t>
            </a:r>
          </a:p>
          <a:p>
            <a:r>
              <a:rPr lang="en-GB" baseline="0" dirty="0" smtClean="0"/>
              <a:t>End study – 1 Dec 2023</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90933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a:t>
            </a:r>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1589061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if available. If no such person approach </a:t>
            </a:r>
            <a:r>
              <a:rPr lang="en-GB" baseline="0" dirty="0" err="1" smtClean="0"/>
              <a:t>ProfLR</a:t>
            </a:r>
            <a:endParaRPr lang="en-GB" baseline="0" dirty="0" smtClean="0"/>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r>
              <a:rPr lang="en-GB" baseline="0" dirty="0" smtClean="0"/>
              <a:t>)</a:t>
            </a:r>
          </a:p>
          <a:p>
            <a:endParaRPr lang="en-GB" baseline="0" dirty="0" smtClean="0"/>
          </a:p>
          <a:p>
            <a:r>
              <a:rPr lang="en-GB" baseline="0" dirty="0" smtClean="0"/>
              <a:t>Three copies – original in ISF, copy to patient/legal rep and for medical notes.</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245693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32</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33</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34</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6.jp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jpg"/><Relationship Id="rId9"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dirty="0" smtClean="0"/>
              <a:t>V2.1 30 Jan </a:t>
            </a:r>
            <a:r>
              <a:rPr lang="en-US" sz="2800" dirty="0" smtClean="0"/>
              <a:t>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Trial timelines</a:t>
            </a:r>
            <a:endParaRPr lang="en-US" dirty="0"/>
          </a:p>
        </p:txBody>
      </p:sp>
      <p:graphicFrame>
        <p:nvGraphicFramePr>
          <p:cNvPr id="6" name="Table 5">
            <a:extLst>
              <a:ext uri="{FF2B5EF4-FFF2-40B4-BE49-F238E27FC236}">
                <a16:creationId xmlns:a16="http://schemas.microsoft.com/office/drawing/2014/main" id="{B49CADE2-474F-EA45-B341-DAA3251A08A0}"/>
              </a:ext>
            </a:extLst>
          </p:cNvPr>
          <p:cNvGraphicFramePr>
            <a:graphicFrameLocks noGrp="1"/>
          </p:cNvGraphicFramePr>
          <p:nvPr>
            <p:extLst>
              <p:ext uri="{D42A27DB-BD31-4B8C-83A1-F6EECF244321}">
                <p14:modId xmlns:p14="http://schemas.microsoft.com/office/powerpoint/2010/main" val="578253772"/>
              </p:ext>
            </p:extLst>
          </p:nvPr>
        </p:nvGraphicFramePr>
        <p:xfrm>
          <a:off x="547521" y="2827876"/>
          <a:ext cx="7582581" cy="2319085"/>
        </p:xfrm>
        <a:graphic>
          <a:graphicData uri="http://schemas.openxmlformats.org/drawingml/2006/table">
            <a:tbl>
              <a:tblPr firstRow="1" firstCol="1" bandRow="1">
                <a:tableStyleId>{5C22544A-7EE6-4342-B048-85BDC9FD1C3A}</a:tableStyleId>
              </a:tblPr>
              <a:tblGrid>
                <a:gridCol w="1711463">
                  <a:extLst>
                    <a:ext uri="{9D8B030D-6E8A-4147-A177-3AD203B41FA5}">
                      <a16:colId xmlns:a16="http://schemas.microsoft.com/office/drawing/2014/main" val="290418544"/>
                    </a:ext>
                  </a:extLst>
                </a:gridCol>
                <a:gridCol w="2483935">
                  <a:extLst>
                    <a:ext uri="{9D8B030D-6E8A-4147-A177-3AD203B41FA5}">
                      <a16:colId xmlns:a16="http://schemas.microsoft.com/office/drawing/2014/main" val="3746732495"/>
                    </a:ext>
                  </a:extLst>
                </a:gridCol>
                <a:gridCol w="3387183">
                  <a:extLst>
                    <a:ext uri="{9D8B030D-6E8A-4147-A177-3AD203B41FA5}">
                      <a16:colId xmlns:a16="http://schemas.microsoft.com/office/drawing/2014/main" val="1444647355"/>
                    </a:ext>
                  </a:extLst>
                </a:gridCol>
              </a:tblGrid>
              <a:tr h="463817">
                <a:tc>
                  <a:txBody>
                    <a:bodyPr/>
                    <a:lstStyle/>
                    <a:p>
                      <a:pPr>
                        <a:lnSpc>
                          <a:spcPct val="115000"/>
                        </a:lnSpc>
                        <a:spcAft>
                          <a:spcPts val="0"/>
                        </a:spcAft>
                      </a:pPr>
                      <a:r>
                        <a:rPr lang="en-GB" sz="1500" dirty="0">
                          <a:effectLst/>
                        </a:rPr>
                        <a:t> </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Month</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Recruitment</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921027855"/>
                  </a:ext>
                </a:extLst>
              </a:tr>
              <a:tr h="463817">
                <a:tc>
                  <a:txBody>
                    <a:bodyPr/>
                    <a:lstStyle/>
                    <a:p>
                      <a:pPr>
                        <a:lnSpc>
                          <a:spcPct val="115000"/>
                        </a:lnSpc>
                        <a:spcAft>
                          <a:spcPts val="0"/>
                        </a:spcAft>
                      </a:pPr>
                      <a:r>
                        <a:rPr lang="en-GB" sz="1500" dirty="0">
                          <a:effectLst/>
                        </a:rPr>
                        <a:t>Pilot study</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smtClean="0">
                          <a:effectLst/>
                        </a:rPr>
                        <a:t>7-12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50</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034061357"/>
                  </a:ext>
                </a:extLst>
              </a:tr>
              <a:tr h="463817">
                <a:tc>
                  <a:txBody>
                    <a:bodyPr/>
                    <a:lstStyle/>
                    <a:p>
                      <a:pPr>
                        <a:lnSpc>
                          <a:spcPct val="115000"/>
                        </a:lnSpc>
                        <a:spcAft>
                          <a:spcPts val="0"/>
                        </a:spcAft>
                      </a:pPr>
                      <a:r>
                        <a:rPr lang="en-GB" sz="1500">
                          <a:effectLst/>
                        </a:rPr>
                        <a:t>Recruitment</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13-42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588 (638 in total)</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643944076"/>
                  </a:ext>
                </a:extLst>
              </a:tr>
              <a:tr h="463817">
                <a:tc>
                  <a:txBody>
                    <a:bodyPr/>
                    <a:lstStyle/>
                    <a:p>
                      <a:pPr>
                        <a:lnSpc>
                          <a:spcPct val="115000"/>
                        </a:lnSpc>
                        <a:spcAft>
                          <a:spcPts val="0"/>
                        </a:spcAft>
                      </a:pPr>
                      <a:r>
                        <a:rPr lang="en-GB" sz="1500">
                          <a:effectLst/>
                        </a:rPr>
                        <a:t>Follow up</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43-48</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n/a</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935797501"/>
                  </a:ext>
                </a:extLst>
              </a:tr>
              <a:tr h="463817">
                <a:tc>
                  <a:txBody>
                    <a:bodyPr/>
                    <a:lstStyle/>
                    <a:p>
                      <a:pPr>
                        <a:lnSpc>
                          <a:spcPct val="115000"/>
                        </a:lnSpc>
                        <a:spcAft>
                          <a:spcPts val="0"/>
                        </a:spcAft>
                      </a:pPr>
                      <a:r>
                        <a:rPr lang="en-GB" sz="1500">
                          <a:effectLst/>
                        </a:rPr>
                        <a:t>Analysis</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49-54</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n/a</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478878075"/>
                  </a:ext>
                </a:extLst>
              </a:tr>
            </a:tbl>
          </a:graphicData>
        </a:graphic>
      </p:graphicFrame>
      <p:sp>
        <p:nvSpPr>
          <p:cNvPr id="5" name="Content Placeholder 2"/>
          <p:cNvSpPr txBox="1">
            <a:spLocks/>
          </p:cNvSpPr>
          <p:nvPr/>
        </p:nvSpPr>
        <p:spPr>
          <a:xfrm>
            <a:off x="457008" y="2401157"/>
            <a:ext cx="7886700" cy="5973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400" dirty="0" smtClean="0"/>
              <a:t>Pilot start date: January 2020</a:t>
            </a:r>
          </a:p>
          <a:p>
            <a:endParaRPr lang="en-GB"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14</a:t>
            </a:r>
            <a:endParaRPr lang="en-GB" dirty="0"/>
          </a:p>
        </p:txBody>
      </p:sp>
    </p:spTree>
    <p:extLst>
      <p:ext uri="{BB962C8B-B14F-4D97-AF65-F5344CB8AC3E}">
        <p14:creationId xmlns:p14="http://schemas.microsoft.com/office/powerpoint/2010/main" val="2503071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15</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2288321"/>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19650" y="2288320"/>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16</a:t>
            </a:r>
            <a:endParaRPr lang="en-GB"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17</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18</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0758" y="4133236"/>
            <a:ext cx="1022992" cy="15344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9571" y="4144062"/>
            <a:ext cx="1015904" cy="15238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3261"/>
          <a:stretch/>
        </p:blipFill>
        <p:spPr>
          <a:xfrm>
            <a:off x="431295" y="4152893"/>
            <a:ext cx="1022993" cy="1523608"/>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9033" y="4120414"/>
            <a:ext cx="1031667" cy="1547502"/>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74259" y="4106427"/>
            <a:ext cx="1027658" cy="1541487"/>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7199" y="4120222"/>
            <a:ext cx="1031669" cy="1547504"/>
          </a:xfrm>
          <a:prstGeom prst="rect">
            <a:avLst/>
          </a:prstGeom>
        </p:spPr>
      </p:pic>
      <p:sp>
        <p:nvSpPr>
          <p:cNvPr id="13" name="TextBox 12"/>
          <p:cNvSpPr txBox="1"/>
          <p:nvPr/>
        </p:nvSpPr>
        <p:spPr>
          <a:xfrm>
            <a:off x="245999"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4" name="Rectangle 13"/>
          <p:cNvSpPr/>
          <p:nvPr/>
        </p:nvSpPr>
        <p:spPr>
          <a:xfrm>
            <a:off x="5265983" y="4118058"/>
            <a:ext cx="1022993" cy="1513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1447186"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2665668" y="5718599"/>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3884638"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080687" y="5709762"/>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304307" y="5685360"/>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44239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9" r="14897" b="27727"/>
          <a:stretch/>
        </p:blipFill>
        <p:spPr>
          <a:xfrm>
            <a:off x="5237342" y="4100820"/>
            <a:ext cx="1080275" cy="1537980"/>
          </a:xfrm>
          <a:prstGeom prst="rect">
            <a:avLst/>
          </a:prstGeom>
        </p:spPr>
      </p:pic>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F629A65-F5C5-BB46-A17E-D26F3429B654}"/>
              </a:ext>
            </a:extLst>
          </p:cNvPr>
          <p:cNvPicPr>
            <a:picLocks noChangeAspect="1"/>
          </p:cNvPicPr>
          <p:nvPr/>
        </p:nvPicPr>
        <p:blipFill>
          <a:blip r:embed="rId3"/>
          <a:stretch>
            <a:fillRect/>
          </a:stretch>
        </p:blipFill>
        <p:spPr>
          <a:xfrm>
            <a:off x="429418" y="332384"/>
            <a:ext cx="4623849" cy="6165132"/>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3%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25</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3744802206"/>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Calibri" panose="020F0502020204030204" pitchFamily="34" charset="0"/>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Patients in this trial are unable to consent for  themselves due to impairment in their mental    capacity caused by the traumatic brain injury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Urgent treatment needs to be given without delay, and it is not reasonably practical to obtain consent from a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under deferred consent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Sufficient time for legal       representative to provide fully written informed     consent (and appropriate to do so)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5" name="Text Box 6"/>
          <p:cNvSpPr>
            <a:spLocks noChangeArrowheads="1"/>
          </p:cNvSpPr>
          <p:nvPr/>
        </p:nvSpPr>
        <p:spPr bwMode="auto">
          <a:xfrm>
            <a:off x="2132013" y="4406900"/>
            <a:ext cx="2032000" cy="106521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As soon as possible after the emergency is over 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If patient regains capacity before hospital discharge, obtain written informed consent from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5438567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235000" y="1018503"/>
            <a:ext cx="3999573" cy="5324535"/>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Consent should be documented on the trial database and in the patient’s medical notes</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Three copies to be signed:</a:t>
            </a:r>
          </a:p>
          <a:p>
            <a:pPr marL="742950" lvl="1" indent="-285750">
              <a:buFont typeface="Arial" panose="020B0604020202020204" pitchFamily="34" charset="0"/>
              <a:buChar char="•"/>
            </a:pPr>
            <a:r>
              <a:rPr lang="en-GB" sz="2000" dirty="0" smtClean="0"/>
              <a:t>one for LR/patient</a:t>
            </a:r>
          </a:p>
          <a:p>
            <a:pPr marL="742950" lvl="1" indent="-285750">
              <a:buFont typeface="Arial" panose="020B0604020202020204" pitchFamily="34" charset="0"/>
              <a:buChar char="•"/>
            </a:pPr>
            <a:r>
              <a:rPr lang="en-GB" sz="2000" dirty="0" smtClean="0"/>
              <a:t>one to be kept at site in ISF </a:t>
            </a:r>
          </a:p>
          <a:p>
            <a:pPr marL="742950" lvl="1" indent="-285750">
              <a:buFont typeface="Arial" panose="020B0604020202020204" pitchFamily="34" charset="0"/>
              <a:buChar char="•"/>
            </a:pPr>
            <a:r>
              <a:rPr lang="en-GB" sz="2000" dirty="0" smtClean="0"/>
              <a:t>one for medical notes</a:t>
            </a:r>
          </a:p>
          <a:p>
            <a:endParaRPr lang="en-GB" sz="2000" dirty="0" smtClean="0"/>
          </a:p>
          <a:p>
            <a:pPr marL="285750" indent="-285750">
              <a:buFont typeface="Arial" panose="020B0604020202020204" pitchFamily="34" charset="0"/>
              <a:buChar char="•"/>
            </a:pPr>
            <a:r>
              <a:rPr lang="en-GB" sz="2000" dirty="0" smtClean="0"/>
              <a:t>Consent is an ongoing process!</a:t>
            </a:r>
          </a:p>
          <a:p>
            <a:endParaRPr lang="en-GB" sz="2000" dirty="0" smtClean="0"/>
          </a:p>
          <a:p>
            <a:pPr marL="285750" indent="-285750">
              <a:buFont typeface="Arial" panose="020B0604020202020204" pitchFamily="34" charset="0"/>
              <a:buChar char="•"/>
            </a:pPr>
            <a:r>
              <a:rPr lang="en-GB" sz="2000" b="1" u="sng" dirty="0" smtClean="0"/>
              <a:t>Do not </a:t>
            </a:r>
            <a:r>
              <a:rPr lang="en-GB" sz="2000" dirty="0" smtClean="0"/>
              <a:t>send copies of consent forms to Warwick CTU. They should be stored securely at site</a:t>
            </a:r>
          </a:p>
          <a:p>
            <a:endParaRPr lang="en-GB" sz="2000" dirty="0" smtClean="0"/>
          </a:p>
          <a:p>
            <a:pPr marL="285750" indent="-285750">
              <a:buFont typeface="Arial" panose="020B0604020202020204" pitchFamily="34" charset="0"/>
              <a:buChar char="•"/>
            </a:pPr>
            <a:r>
              <a:rPr lang="en-GB" sz="2000" dirty="0" smtClean="0"/>
              <a:t>Who can approach patients/LRs for consent at your site?</a:t>
            </a:r>
          </a:p>
        </p:txBody>
      </p:sp>
      <p:pic>
        <p:nvPicPr>
          <p:cNvPr id="7" name="Picture 6"/>
          <p:cNvPicPr>
            <a:picLocks noChangeAspect="1"/>
          </p:cNvPicPr>
          <p:nvPr/>
        </p:nvPicPr>
        <p:blipFill>
          <a:blip r:embed="rId4"/>
          <a:stretch>
            <a:fillRect/>
          </a:stretch>
        </p:blipFill>
        <p:spPr>
          <a:xfrm>
            <a:off x="4314374" y="126559"/>
            <a:ext cx="4601387" cy="6576770"/>
          </a:xfrm>
          <a:prstGeom prst="rect">
            <a:avLst/>
          </a:prstGeom>
          <a:ln>
            <a:solidFill>
              <a:schemeClr val="tx1"/>
            </a:solidFill>
          </a:ln>
        </p:spPr>
      </p:pic>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r>
              <a:rPr lang="en-GB" dirty="0" smtClean="0"/>
              <a:t>Slide 30</a:t>
            </a:r>
            <a:endParaRPr lang="en-GB" dirty="0"/>
          </a:p>
        </p:txBody>
      </p:sp>
    </p:spTree>
    <p:extLst>
      <p:ext uri="{BB962C8B-B14F-4D97-AF65-F5344CB8AC3E}">
        <p14:creationId xmlns:p14="http://schemas.microsoft.com/office/powerpoint/2010/main" val="15079258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31</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32</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33</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671712"/>
            <a:ext cx="7839222" cy="4708981"/>
          </a:xfrm>
          <a:prstGeom prst="rect">
            <a:avLst/>
          </a:prstGeom>
          <a:noFill/>
        </p:spPr>
        <p:txBody>
          <a:bodyPr wrap="square" rtlCol="0">
            <a:spAutoFit/>
          </a:bodyPr>
          <a:lstStyle/>
          <a:p>
            <a:pPr marL="342900" indent="-342900">
              <a:buFont typeface="Arial" panose="020B0604020202020204" pitchFamily="34" charset="0"/>
              <a:buChar char="•"/>
            </a:pPr>
            <a:r>
              <a:rPr lang="en-GB" sz="2000" dirty="0" smtClean="0"/>
              <a:t>Each </a:t>
            </a:r>
            <a:r>
              <a:rPr lang="en-GB" sz="2000" dirty="0"/>
              <a:t>site will be provided </a:t>
            </a:r>
            <a:r>
              <a:rPr lang="en-GB" sz="2000" dirty="0" smtClean="0"/>
              <a:t>with an </a:t>
            </a:r>
            <a:r>
              <a:rPr lang="en-GB" sz="2000" dirty="0"/>
              <a:t>I</a:t>
            </a:r>
            <a:r>
              <a:rPr lang="en-GB" sz="2000" b="1" dirty="0"/>
              <a:t>nvestigator Site File (ISF) </a:t>
            </a:r>
            <a:endParaRPr lang="en-GB" sz="2000" b="1" dirty="0" smtClean="0"/>
          </a:p>
          <a:p>
            <a:pPr marL="342900" indent="-342900">
              <a:buFont typeface="Arial" panose="020B0604020202020204" pitchFamily="34" charset="0"/>
              <a:buChar char="•"/>
            </a:pPr>
            <a:r>
              <a:rPr lang="en-GB" sz="2000" dirty="0" smtClean="0"/>
              <a:t>It will be the sites responsibility to maintain the ISF</a:t>
            </a:r>
          </a:p>
          <a:p>
            <a:pPr marL="342900" indent="-342900">
              <a:buFont typeface="Arial" panose="020B0604020202020204" pitchFamily="34" charset="0"/>
              <a:buChar char="•"/>
            </a:pPr>
            <a:r>
              <a:rPr lang="en-GB" sz="2000" b="1" u="sng" dirty="0" smtClean="0"/>
              <a:t>On-Site </a:t>
            </a:r>
            <a:r>
              <a:rPr lang="en-GB" sz="2000" b="1" u="sng" dirty="0"/>
              <a:t>Monitoring Visits</a:t>
            </a:r>
            <a:r>
              <a:rPr lang="en-GB" sz="2000" b="1" dirty="0"/>
              <a:t> </a:t>
            </a:r>
            <a:r>
              <a:rPr lang="en-GB" sz="2000" dirty="0"/>
              <a:t>(x1 minimum; further visits as </a:t>
            </a:r>
            <a:r>
              <a:rPr lang="en-GB" sz="2000" dirty="0" smtClean="0"/>
              <a:t>necessary)</a:t>
            </a:r>
          </a:p>
          <a:p>
            <a:pPr marL="800100" lvl="1" indent="-342900">
              <a:lnSpc>
                <a:spcPct val="120000"/>
              </a:lnSpc>
              <a:buFont typeface="Calibri" panose="020F0502020204030204" pitchFamily="34" charset="0"/>
              <a:buChar char="⁻"/>
            </a:pPr>
            <a:r>
              <a:rPr lang="en-GB" sz="2000" dirty="0" smtClean="0"/>
              <a:t>We </a:t>
            </a:r>
            <a:r>
              <a:rPr lang="en-GB" sz="2000" dirty="0"/>
              <a:t>will visit you </a:t>
            </a:r>
            <a:r>
              <a:rPr lang="en-GB" sz="2000" dirty="0" smtClean="0"/>
              <a:t>to </a:t>
            </a:r>
            <a:r>
              <a:rPr lang="en-GB" sz="2000" dirty="0"/>
              <a:t>check that the study is being run according to protocol, SOPs, GCP and regulatory </a:t>
            </a:r>
            <a:r>
              <a:rPr lang="en-GB" sz="2000" dirty="0" smtClean="0"/>
              <a:t>requirements</a:t>
            </a:r>
            <a:endParaRPr lang="en-GB" sz="2000" dirty="0"/>
          </a:p>
          <a:p>
            <a:pPr marL="800100" lvl="1" indent="-342900">
              <a:lnSpc>
                <a:spcPct val="120000"/>
              </a:lnSpc>
              <a:buFont typeface="Calibri" panose="020F0502020204030204" pitchFamily="34" charset="0"/>
              <a:buChar char="⁻"/>
            </a:pPr>
            <a:r>
              <a:rPr lang="en-GB" sz="2000" dirty="0" smtClean="0"/>
              <a:t>Key </a:t>
            </a:r>
            <a:r>
              <a:rPr lang="en-GB" sz="2000" dirty="0"/>
              <a:t>staff should be available during </a:t>
            </a:r>
            <a:r>
              <a:rPr lang="en-GB" sz="2000" dirty="0" smtClean="0"/>
              <a:t>visits</a:t>
            </a:r>
          </a:p>
          <a:p>
            <a:pPr marL="800100" lvl="1" indent="-342900">
              <a:lnSpc>
                <a:spcPct val="120000"/>
              </a:lnSpc>
              <a:buFont typeface="Calibri" panose="020F0502020204030204" pitchFamily="34" charset="0"/>
              <a:buChar char="⁻"/>
            </a:pPr>
            <a:r>
              <a:rPr lang="en-GB" sz="2000" dirty="0" smtClean="0"/>
              <a:t>Source </a:t>
            </a:r>
            <a:r>
              <a:rPr lang="en-GB" sz="2000" dirty="0"/>
              <a:t>documentation, original consent forms and the site file must be available for review</a:t>
            </a:r>
          </a:p>
          <a:p>
            <a:pPr marL="285750" indent="-285750">
              <a:lnSpc>
                <a:spcPct val="120000"/>
              </a:lnSpc>
              <a:buFont typeface="Arial" panose="020B0604020202020204" pitchFamily="34" charset="0"/>
              <a:buChar char="•"/>
            </a:pPr>
            <a:r>
              <a:rPr lang="en-GB" sz="2000" b="1" u="sng" dirty="0"/>
              <a:t>Close-out Visits </a:t>
            </a:r>
            <a:r>
              <a:rPr lang="en-GB" sz="2000" dirty="0"/>
              <a:t>(x1 or may be done </a:t>
            </a:r>
            <a:r>
              <a:rPr lang="en-GB" sz="2000" dirty="0" smtClean="0"/>
              <a:t>remotely)</a:t>
            </a:r>
          </a:p>
          <a:p>
            <a:pPr marL="800100" lvl="1" indent="-342900">
              <a:lnSpc>
                <a:spcPct val="120000"/>
              </a:lnSpc>
              <a:buFont typeface="Calibri" panose="020F0502020204030204" pitchFamily="34" charset="0"/>
              <a:buChar char="⁻"/>
            </a:pPr>
            <a:r>
              <a:rPr lang="en-GB" sz="2000" dirty="0" smtClean="0"/>
              <a:t>Resolve </a:t>
            </a:r>
            <a:r>
              <a:rPr lang="en-GB" sz="2000" dirty="0"/>
              <a:t>any outstanding </a:t>
            </a:r>
            <a:r>
              <a:rPr lang="en-GB" sz="2000" dirty="0" smtClean="0"/>
              <a:t>queries</a:t>
            </a:r>
          </a:p>
          <a:p>
            <a:pPr marL="800100" lvl="1" indent="-342900">
              <a:lnSpc>
                <a:spcPct val="120000"/>
              </a:lnSpc>
              <a:buFont typeface="Calibri" panose="020F0502020204030204" pitchFamily="34" charset="0"/>
              <a:buChar char="⁻"/>
            </a:pPr>
            <a:r>
              <a:rPr lang="en-GB" sz="2000" dirty="0" smtClean="0"/>
              <a:t>Collect </a:t>
            </a:r>
            <a:r>
              <a:rPr lang="en-GB" sz="2000" dirty="0"/>
              <a:t>any outstanding </a:t>
            </a:r>
            <a:r>
              <a:rPr lang="en-GB" sz="2000" dirty="0" smtClean="0"/>
              <a:t>data</a:t>
            </a:r>
          </a:p>
          <a:p>
            <a:pPr marL="800100" lvl="1" indent="-342900">
              <a:lnSpc>
                <a:spcPct val="120000"/>
              </a:lnSpc>
              <a:buFont typeface="Calibri" panose="020F0502020204030204" pitchFamily="34" charset="0"/>
              <a:buChar char="⁻"/>
            </a:pPr>
            <a:r>
              <a:rPr lang="en-GB" sz="2000" dirty="0" smtClean="0"/>
              <a:t>Ongoing responsibilities</a:t>
            </a:r>
          </a:p>
          <a:p>
            <a:pPr marL="800100" lvl="1" indent="-342900">
              <a:lnSpc>
                <a:spcPct val="120000"/>
              </a:lnSpc>
              <a:buFont typeface="Calibri" panose="020F0502020204030204" pitchFamily="34" charset="0"/>
              <a:buChar char="⁻"/>
            </a:pPr>
            <a:r>
              <a:rPr lang="en-GB" sz="2000" dirty="0" smtClean="0"/>
              <a:t>Archive (at least 10 years)</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34</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35</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36</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37</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38</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39</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a:t>
            </a:r>
            <a:r>
              <a:rPr lang="en-GB" dirty="0" smtClean="0"/>
              <a:t>limit </a:t>
            </a:r>
            <a:r>
              <a:rPr lang="en-GB" dirty="0" smtClean="0"/>
              <a:t>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40</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a:effectLst/>
                        </a:rPr>
                        <a:t>Trial Role/Responsibility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a:effectLst/>
                        </a:rPr>
                        <a:t>Informed consent</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consent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41</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42</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43</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44</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45</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46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47</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a:effectLst/>
                        </a:rPr>
                        <a:t>Informed Consent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e-CRF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This form should be completed </a:t>
            </a:r>
            <a:r>
              <a:rPr lang="en-GB" sz="2800" u="sng" dirty="0" smtClean="0"/>
              <a:t>before</a:t>
            </a:r>
            <a:r>
              <a:rPr lang="en-GB" sz="2800" dirty="0" smtClean="0"/>
              <a:t> the patient identifiers form. </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48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a:t>
            </a:r>
            <a:r>
              <a:rPr lang="en-GB" dirty="0" smtClean="0">
                <a:solidFill>
                  <a:srgbClr val="FF0000"/>
                </a:solidFill>
              </a:rPr>
              <a:t> (</a:t>
            </a:r>
            <a:r>
              <a:rPr lang="en-GB" i="1" dirty="0" smtClean="0">
                <a:solidFill>
                  <a:srgbClr val="FF0000"/>
                </a:solidFill>
              </a:rPr>
              <a:t>NB</a:t>
            </a:r>
            <a:r>
              <a:rPr lang="en-GB" i="1" dirty="0" smtClean="0"/>
              <a:t> </a:t>
            </a:r>
            <a:r>
              <a:rPr lang="en-GB" i="1" dirty="0" smtClean="0">
                <a:solidFill>
                  <a:srgbClr val="FF0000"/>
                </a:solidFill>
              </a:rPr>
              <a:t>the informed consent form </a:t>
            </a:r>
            <a:r>
              <a:rPr lang="en-GB" i="1" u="sng" dirty="0" smtClean="0">
                <a:solidFill>
                  <a:srgbClr val="FF0000"/>
                </a:solidFill>
              </a:rPr>
              <a:t>MUST</a:t>
            </a:r>
            <a:r>
              <a:rPr lang="en-GB" i="1" dirty="0" smtClean="0">
                <a:solidFill>
                  <a:srgbClr val="FF0000"/>
                </a:solidFill>
              </a:rPr>
              <a:t> be completed before this form)</a:t>
            </a:r>
            <a:r>
              <a:rPr lang="en-GB" i="1" dirty="0" smtClean="0"/>
              <a:t>. </a:t>
            </a:r>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49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 </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a:p>
            <a:pPr marL="457200" indent="-457200">
              <a:buFont typeface="Arial" panose="020B0604020202020204" pitchFamily="34" charset="0"/>
              <a:buChar char="•"/>
            </a:pPr>
            <a:r>
              <a:rPr lang="en-GB" dirty="0" smtClean="0"/>
              <a:t>Demographics – </a:t>
            </a:r>
            <a:r>
              <a:rPr lang="en-GB" dirty="0" smtClean="0">
                <a:solidFill>
                  <a:srgbClr val="FF0000"/>
                </a:solidFill>
              </a:rPr>
              <a:t>do not enter date of birth on this form!</a:t>
            </a:r>
            <a:endParaRPr lang="en-GB" dirty="0">
              <a:solidFill>
                <a:srgbClr val="FF0000"/>
              </a:solidFill>
            </a:endParaRPr>
          </a:p>
          <a:p>
            <a:pPr marL="457200" indent="-457200">
              <a:buFont typeface="Arial" panose="020B0604020202020204" pitchFamily="34" charset="0"/>
              <a:buChar char="•"/>
            </a:pPr>
            <a:endParaRPr lang="en-GB" dirty="0" smtClean="0"/>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53</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3%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0" ma:contentTypeDescription="Create a new document." ma:contentTypeScope="" ma:versionID="fb17dd62da5a638443a0af8eb33b452a">
  <xsd:schema xmlns:xsd="http://www.w3.org/2001/XMLSchema" xmlns:xs="http://www.w3.org/2001/XMLSchema" xmlns:p="http://schemas.microsoft.com/office/2006/metadata/properties" targetNamespace="http://schemas.microsoft.com/office/2006/metadata/properties" ma:root="true" ma:fieldsID="b84c390a07b92f3072bc78982b6f0c3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3D465B3-B0E7-4302-8F42-CCF034847F1C}"/>
</file>

<file path=customXml/itemProps2.xml><?xml version="1.0" encoding="utf-8"?>
<ds:datastoreItem xmlns:ds="http://schemas.openxmlformats.org/officeDocument/2006/customXml" ds:itemID="{CE77B853-43D0-4905-BD66-EB53EACCE771}"/>
</file>

<file path=customXml/itemProps3.xml><?xml version="1.0" encoding="utf-8"?>
<ds:datastoreItem xmlns:ds="http://schemas.openxmlformats.org/officeDocument/2006/customXml" ds:itemID="{5469BD03-9C73-4BAC-B2BA-77C27771A970}"/>
</file>

<file path=docProps/app.xml><?xml version="1.0" encoding="utf-8"?>
<Properties xmlns="http://schemas.openxmlformats.org/officeDocument/2006/extended-properties" xmlns:vt="http://schemas.openxmlformats.org/officeDocument/2006/docPropsVTypes">
  <Template>Office Theme</Template>
  <TotalTime>11194</TotalTime>
  <Words>7155</Words>
  <Application>Microsoft Office PowerPoint</Application>
  <PresentationFormat>On-screen Show (4:3)</PresentationFormat>
  <Paragraphs>1101</Paragraphs>
  <Slides>56</Slides>
  <Notes>56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56</vt:i4>
      </vt:variant>
    </vt:vector>
  </HeadingPairs>
  <TitlesOfParts>
    <vt:vector size="66" baseType="lpstr">
      <vt:lpstr>Arial</vt:lpstr>
      <vt:lpstr>Calibri</vt:lpstr>
      <vt:lpstr>Helvetica Neue</vt:lpstr>
      <vt:lpstr>MS Mincho</vt:lpstr>
      <vt:lpstr>Raavi</vt:lpstr>
      <vt:lpstr>Times New Roman</vt:lpstr>
      <vt:lpstr>Wingdings</vt:lpstr>
      <vt:lpstr>Wingdings 2</vt:lpstr>
      <vt:lpstr>4/12 Departmental lockup</vt:lpstr>
      <vt:lpstr>1/12 Departmental lockup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307</cp:revision>
  <cp:lastPrinted>2020-01-24T16:10:49Z</cp:lastPrinted>
  <dcterms:created xsi:type="dcterms:W3CDTF">2019-05-08T14:13:29Z</dcterms:created>
  <dcterms:modified xsi:type="dcterms:W3CDTF">2020-01-30T13:11:27Z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